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305" r:id="rId2"/>
    <p:sldId id="287" r:id="rId3"/>
    <p:sldId id="257" r:id="rId4"/>
    <p:sldId id="258" r:id="rId5"/>
    <p:sldId id="259" r:id="rId6"/>
    <p:sldId id="260" r:id="rId7"/>
    <p:sldId id="261" r:id="rId8"/>
    <p:sldId id="308" r:id="rId9"/>
    <p:sldId id="303" r:id="rId10"/>
    <p:sldId id="301" r:id="rId11"/>
    <p:sldId id="302" r:id="rId12"/>
    <p:sldId id="262" r:id="rId13"/>
    <p:sldId id="286" r:id="rId14"/>
    <p:sldId id="282" r:id="rId15"/>
    <p:sldId id="263" r:id="rId16"/>
    <p:sldId id="264" r:id="rId17"/>
    <p:sldId id="265" r:id="rId18"/>
    <p:sldId id="271" r:id="rId19"/>
    <p:sldId id="266" r:id="rId20"/>
    <p:sldId id="312" r:id="rId21"/>
    <p:sldId id="269" r:id="rId22"/>
    <p:sldId id="280" r:id="rId23"/>
    <p:sldId id="270" r:id="rId24"/>
    <p:sldId id="306" r:id="rId25"/>
    <p:sldId id="273" r:id="rId26"/>
    <p:sldId id="278" r:id="rId27"/>
    <p:sldId id="281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3300"/>
    <a:srgbClr val="FF00FF"/>
    <a:srgbClr val="9933FF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1D9482B7-465D-4048-8862-84017CFCBA01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500102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3095D-A994-46D7-9EDD-1DC8BC03C440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2684889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5914B-97B3-49D7-B3EF-0C33CF6771BA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035224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5D57-5874-4FA6-B87C-46A3E9292E88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92196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EC552-7251-4E47-B1CA-48BB02DAAFFD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1299197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18456-6D01-4C8A-AE7C-E5B151E95D50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01816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4DF9AAED-23BC-425E-BAC3-9DD4D0BF89D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467164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773C5-B706-441B-9DB9-D70877D9B6DB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286944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B1F60-8EF8-47EF-A039-4FB3205736E2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286396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2F552-083D-4D13-A112-C93C49E20D5C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40238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F65BB-9F4D-48A8-832B-1BE92ABB4DF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66344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6BDE0-6B02-4829-83DA-C58E001E927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762405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B7F679A-3263-480B-AB29-4A9C706F513A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183274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98AAEA43-6DEC-46C4-BBA7-24CE11A66B88}" type="slidenum">
              <a:rPr lang="en-US" altLang="sr-Latn-RS"/>
              <a:pPr/>
              <a:t>‹#›</a:t>
            </a:fld>
            <a:endParaRPr lang="en-US" altLang="sr-Latn-R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2" r:id="rId2"/>
    <p:sldLayoutId id="2147483953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54" r:id="rId9"/>
    <p:sldLayoutId id="2147483948" r:id="rId10"/>
    <p:sldLayoutId id="2147483949" r:id="rId11"/>
    <p:sldLayoutId id="2147483950" r:id="rId12"/>
    <p:sldLayoutId id="214748395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76400"/>
            <a:ext cx="8229600" cy="365760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endParaRPr lang="en-US" altLang="sr-Latn-RS" sz="3600" b="1" smtClean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algn="ctr">
              <a:buFont typeface="Wingdings 2" panose="05020102010507070707" pitchFamily="18" charset="2"/>
              <a:buNone/>
            </a:pPr>
            <a:endParaRPr lang="en-US" altLang="sr-Latn-RS" sz="3600" b="1" smtClean="0">
              <a:solidFill>
                <a:srgbClr val="A50021"/>
              </a:solidFill>
              <a:latin typeface="Arial" panose="020B0604020202020204" pitchFamily="34" charset="0"/>
            </a:endParaRPr>
          </a:p>
          <a:p>
            <a:pPr algn="ctr">
              <a:buFont typeface="Wingdings 2" panose="05020102010507070707" pitchFamily="18" charset="2"/>
              <a:buNone/>
            </a:pPr>
            <a:r>
              <a:rPr lang="sr-Cyrl-CS" altLang="sr-Latn-RS" sz="3600" b="1" smtClean="0">
                <a:solidFill>
                  <a:schemeClr val="tx2"/>
                </a:solidFill>
                <a:latin typeface="Arial" panose="020B0604020202020204" pitchFamily="34" charset="0"/>
              </a:rPr>
              <a:t>ОРГАНИЗАЦИЈА И ФУНКЦИЈА ХУМАНОГ ГЕНОМА</a:t>
            </a:r>
          </a:p>
          <a:p>
            <a:pPr>
              <a:buFont typeface="Wingdings 2" panose="05020102010507070707" pitchFamily="18" charset="2"/>
              <a:buNone/>
            </a:pPr>
            <a:endParaRPr lang="sr-Cyrl-CS" altLang="sr-Latn-RS" b="1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endParaRPr lang="en-US" altLang="sr-Latn-RS" b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6278"/>
    </mc:Choice>
    <mc:Fallback>
      <p:transition spd="slow" advTm="4627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 descr="1104a-e"/>
          <p:cNvSpPr>
            <a:spLocks noGrp="1" noChangeAspect="1" noChangeArrowheads="1"/>
          </p:cNvSpPr>
          <p:nvPr>
            <p:ph type="body" idx="4294967295"/>
          </p:nvPr>
        </p:nvSpPr>
        <p:spPr>
          <a:xfrm>
            <a:off x="1219200" y="228600"/>
            <a:ext cx="6481763" cy="6364288"/>
          </a:xfr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sr-Cyrl-CS" altLang="sr-Latn-RS" smtClean="0"/>
              <a:t>           </a:t>
            </a:r>
          </a:p>
          <a:p>
            <a:pPr eaLnBrk="1" hangingPunct="1"/>
            <a:endParaRPr lang="sr-Cyrl-CS" altLang="sr-Latn-RS" smtClean="0"/>
          </a:p>
          <a:p>
            <a:pPr eaLnBrk="1" hangingPunct="1"/>
            <a:endParaRPr lang="sr-Cyrl-CS" altLang="sr-Latn-RS" smtClean="0"/>
          </a:p>
          <a:p>
            <a:pPr eaLnBrk="1" hangingPunct="1"/>
            <a:endParaRPr lang="sr-Cyrl-CS" altLang="sr-Latn-RS" smtClean="0"/>
          </a:p>
          <a:p>
            <a:pPr eaLnBrk="1" hangingPunct="1"/>
            <a:endParaRPr lang="sr-Cyrl-CS" altLang="sr-Latn-RS" smtClean="0"/>
          </a:p>
          <a:p>
            <a:pPr eaLnBrk="1" hangingPunct="1"/>
            <a:endParaRPr lang="sr-Cyrl-CS" altLang="sr-Latn-R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mtClean="0">
                <a:solidFill>
                  <a:schemeClr val="bg1"/>
                </a:solidFill>
              </a:rPr>
              <a:t>  Препарација хромозома</a:t>
            </a:r>
            <a:endParaRPr lang="en-US" altLang="sr-Latn-R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1034"/>
    </mc:Choice>
    <mc:Fallback>
      <p:transition spd="slow" advTm="10103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719138"/>
          </a:xfrm>
        </p:spPr>
        <p:txBody>
          <a:bodyPr/>
          <a:lstStyle/>
          <a:p>
            <a:pPr algn="ctr" eaLnBrk="1" hangingPunct="1"/>
            <a:r>
              <a:rPr lang="sr-Cyrl-CS" altLang="sr-Latn-RS" sz="3200" b="1" smtClean="0">
                <a:solidFill>
                  <a:schemeClr val="tx1"/>
                </a:solidFill>
                <a:latin typeface="Arial" panose="020B0604020202020204" pitchFamily="34" charset="0"/>
              </a:rPr>
              <a:t>Микроскопирање хромозомских гарнитура</a:t>
            </a:r>
            <a:endParaRPr lang="en-GB" altLang="sr-Latn-RS" sz="3200" b="1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5363" name="Object 8"/>
          <p:cNvGraphicFramePr>
            <a:graphicFrameLocks noGrp="1" noChangeAspect="1"/>
          </p:cNvGraphicFramePr>
          <p:nvPr>
            <p:ph idx="4294967295"/>
          </p:nvPr>
        </p:nvGraphicFramePr>
        <p:xfrm>
          <a:off x="4500563" y="1052513"/>
          <a:ext cx="4643437" cy="4752975"/>
        </p:xfrm>
        <a:graphic>
          <a:graphicData uri="http://schemas.openxmlformats.org/presentationml/2006/ole">
            <p:oleObj spid="_x0000_s15375" r:id="rId3" imgW="4868293" imgH="4985366" progId="">
              <p:embed/>
            </p:oleObj>
          </a:graphicData>
        </a:graphic>
      </p:graphicFrame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0" y="2081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sr-Latn-RS" altLang="sr-Latn-RS">
              <a:latin typeface="Tahoma" panose="020B0604030504040204" pitchFamily="34" charset="0"/>
            </a:endParaRPr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4097338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95288" y="1341438"/>
            <a:ext cx="14398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sr-Latn-RS" sz="1400" b="1">
                <a:solidFill>
                  <a:srgbClr val="C00000"/>
                </a:solidFill>
              </a:rPr>
              <a:t>METAPHASE</a:t>
            </a: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838200" y="6172200"/>
            <a:ext cx="32400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sr-Latn-RS" sz="2200" b="1">
                <a:cs typeface="Arial" panose="020B0604020202020204" pitchFamily="34" charset="0"/>
              </a:rPr>
              <a:t>мање увећање </a:t>
            </a:r>
            <a:endParaRPr lang="en-GB" altLang="sr-Latn-RS" sz="2200" b="1">
              <a:cs typeface="Arial" panose="020B0604020202020204" pitchFamily="34" charset="0"/>
            </a:endParaRPr>
          </a:p>
        </p:txBody>
      </p:sp>
      <p:sp>
        <p:nvSpPr>
          <p:cNvPr id="15368" name="Text Box 11"/>
          <p:cNvSpPr txBox="1">
            <a:spLocks noChangeArrowheads="1"/>
          </p:cNvSpPr>
          <p:nvPr/>
        </p:nvSpPr>
        <p:spPr bwMode="auto">
          <a:xfrm>
            <a:off x="5543550" y="6172200"/>
            <a:ext cx="36004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sr-Latn-RS" sz="2200" b="1">
                <a:cs typeface="Arial" panose="020B0604020202020204" pitchFamily="34" charset="0"/>
              </a:rPr>
              <a:t>веће увећање  </a:t>
            </a:r>
            <a:endParaRPr lang="en-GB" altLang="sr-Latn-RS" sz="2200" b="1"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19200" y="1524000"/>
            <a:ext cx="533400" cy="30480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337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752600"/>
            <a:ext cx="7851648" cy="1828800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sr-Cyrl-CS" sz="36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sr-Latn-CS" sz="3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Хемијск</a:t>
            </a:r>
            <a:r>
              <a:rPr lang="sr-Cyrl-CS" sz="3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и састав хромозома</a:t>
            </a:r>
            <a:r>
              <a:rPr lang="sr-Latn-CS" sz="3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sr-Latn-CS" sz="3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</a:br>
            <a:endParaRPr lang="en-US" sz="3600" dirty="0" smtClean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333"/>
    </mc:Choice>
    <mc:Fallback>
      <p:transition spd="slow" advTm="733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Прокариоте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РНК - </a:t>
            </a:r>
            <a:r>
              <a:rPr lang="sr-Cyrl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30%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ДНК - </a:t>
            </a:r>
            <a:r>
              <a:rPr lang="sr-Cyrl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60%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Протеини - </a:t>
            </a:r>
            <a:r>
              <a:rPr lang="sr-Cyrl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10%</a:t>
            </a:r>
            <a:endParaRPr lang="en-US" altLang="sr-Latn-RS" sz="2200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1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Еукариоте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РНК - </a:t>
            </a:r>
            <a:r>
              <a:rPr lang="sr-Cyrl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10%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ДНК - </a:t>
            </a:r>
            <a:r>
              <a:rPr lang="sr-Cyrl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30%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Протеини - </a:t>
            </a:r>
            <a:r>
              <a:rPr lang="sr-Cyrl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60%</a:t>
            </a:r>
            <a:endParaRPr lang="en-US" altLang="sr-Latn-RS" sz="2200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7626"/>
    </mc:Choice>
    <mc:Fallback>
      <p:transition spd="slow" advTm="37626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Cyrl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Протеини хромозома</a:t>
            </a:r>
            <a:endParaRPr lang="en-US" altLang="sr-Latn-RS" sz="36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endParaRPr lang="sr-Cyrl-CS" altLang="sr-Latn-RS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endParaRPr lang="sr-Cyrl-CS" altLang="sr-Latn-RS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sr-Latn-RS" b="1" smtClean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sr-Cyrl-CS" altLang="sr-Latn-RS" sz="3600" b="1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Cyrl-CS" altLang="sr-Latn-RS" sz="36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Хистони</a:t>
            </a: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sr-Latn-RS" sz="3600" b="1" smtClean="0">
                <a:latin typeface="Arial" panose="020B0604020202020204" pitchFamily="34" charset="0"/>
                <a:cs typeface="Arial" panose="020B0604020202020204" pitchFamily="34" charset="0"/>
              </a:rPr>
              <a:t>				2. </a:t>
            </a:r>
            <a:r>
              <a:rPr lang="sr-Cyrl-CS" altLang="sr-Latn-RS" sz="36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Нехистони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US" altLang="sr-Latn-RS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6225"/>
    </mc:Choice>
    <mc:Fallback>
      <p:transition spd="slow" advTm="16225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Latn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Хистонски протеини</a:t>
            </a:r>
            <a:r>
              <a:rPr lang="en-U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хистони</a:t>
            </a:r>
            <a:endParaRPr lang="en-US" altLang="sr-Latn-RS" sz="36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Хистони су кратки пр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теини састављени од </a:t>
            </a: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аминокиселина. 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У грађи хистона </a:t>
            </a: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аргинин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лизин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учествују са </a:t>
            </a: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20-30%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Улога хистона</a:t>
            </a:r>
            <a:r>
              <a:rPr lang="en-U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Cyrl-CS" altLang="sr-Latn-RS" sz="22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sr-Latn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труктур</a:t>
            </a:r>
            <a:r>
              <a:rPr lang="en-U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 протеини</a:t>
            </a:r>
            <a:r>
              <a:rPr lang="sr-Latn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хроматина</a:t>
            </a:r>
            <a:endParaRPr lang="en-US" altLang="sr-Latn-RS" sz="220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Инхибирају транскрипцију</a:t>
            </a:r>
            <a:endParaRPr lang="sr-Cyrl-CS" altLang="sr-Latn-RS" sz="220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sr-Latn-RS" sz="2200" b="1" u="sng" smtClean="0">
                <a:latin typeface="Arial" panose="020B0604020202020204" pitchFamily="34" charset="0"/>
                <a:cs typeface="Arial" panose="020B0604020202020204" pitchFamily="34" charset="0"/>
              </a:rPr>
              <a:t>Класе хистона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( “Ciba”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номенклатура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endParaRPr lang="sr-Latn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sr-Latn-RS" sz="22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H1, H2A, H2B, H3, H4 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sr-Latn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1609"/>
    </mc:Choice>
    <mc:Fallback>
      <p:transition spd="slow" advTm="91609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85787" y="856488"/>
            <a:ext cx="8305801" cy="11430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Нуклеозом</a:t>
            </a:r>
            <a:r>
              <a:rPr lang="sr-Cyrl-R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Latn-CS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sr-Cyrl-RS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Latn-C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основна репетитивна секвенца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хроматина (октамер)</a:t>
            </a:r>
            <a:endParaRPr lang="en-US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5" descr="nucleoso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4706"/>
          <a:stretch>
            <a:fillRect/>
          </a:stretch>
        </p:blipFill>
        <p:spPr bwMode="auto">
          <a:xfrm>
            <a:off x="1143000" y="2344738"/>
            <a:ext cx="6553200" cy="42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6748"/>
    </mc:Choice>
    <mc:Fallback>
      <p:transition spd="slow" advTm="76748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Нехистонски протеини</a:t>
            </a:r>
            <a:r>
              <a:rPr lang="en-U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хертони, кисели, резидуални протеини</a:t>
            </a: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438400"/>
            <a:ext cx="8915400" cy="4191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  - Имају 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мали број класа 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и заступљени су у 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малом проценту. 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sr-Latn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Улога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нехистонских протеина:</a:t>
            </a: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altLang="sr-Latn-RS" sz="8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    1.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структур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ни елементи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хроматина (одређују облик хромозома) </a:t>
            </a: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    2. регулација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синтез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РНК </a:t>
            </a: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    3.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репл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кациј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ДНК </a:t>
            </a: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    4.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ћелијск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деоба</a:t>
            </a:r>
            <a:endParaRPr lang="sr-Latn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8917"/>
    </mc:Choice>
    <mc:Fallback>
      <p:transition spd="slow" advTm="68917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algn="ctr" eaLnBrk="1" hangingPunct="1"/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Физичка топографија хромозома</a:t>
            </a: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Основна јединица грађе хромозома је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ДНП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влакно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C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дезоксирибонуклеопротеинско влакно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			или</a:t>
            </a: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Latn-C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хроматинско влакно</a:t>
            </a:r>
            <a:r>
              <a:rPr lang="en-U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хромонема</a:t>
            </a:r>
            <a:endParaRPr lang="en-US" altLang="sr-Latn-RS" sz="24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316"/>
    </mc:Choice>
    <mc:Fallback>
      <p:transition spd="slow" advTm="20316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chromat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6172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914400" y="1066800"/>
            <a:ext cx="1981200" cy="3365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altLang="sr-Latn-RS" sz="1600" b="1"/>
              <a:t>Нуклеозомна нит</a:t>
            </a:r>
            <a:endParaRPr lang="en-US" altLang="sr-Latn-RS" sz="1600" b="1"/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838200" y="152400"/>
            <a:ext cx="1752600" cy="36671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altLang="sr-Latn-RS" b="1"/>
              <a:t>ДНК</a:t>
            </a:r>
            <a:endParaRPr lang="en-US" altLang="sr-Latn-RS" b="1"/>
          </a:p>
        </p:txBody>
      </p:sp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838200" y="2133600"/>
            <a:ext cx="2133600" cy="58102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altLang="sr-Latn-RS" sz="1600" b="1"/>
              <a:t>30 нм хроматинска нит</a:t>
            </a:r>
            <a:endParaRPr lang="en-US" altLang="sr-Latn-RS" sz="1600" b="1"/>
          </a:p>
        </p:txBody>
      </p:sp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990600" y="3200400"/>
            <a:ext cx="1828800" cy="6413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altLang="sr-Latn-RS" b="1"/>
              <a:t>Хроматинске петље</a:t>
            </a:r>
            <a:endParaRPr lang="en-US" altLang="sr-Latn-RS" b="1"/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990600" y="6019800"/>
            <a:ext cx="1676400" cy="6413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altLang="sr-Latn-RS" b="1"/>
              <a:t>Метафазни хромозом</a:t>
            </a:r>
            <a:endParaRPr lang="en-US" altLang="sr-Latn-RS" b="1"/>
          </a:p>
        </p:txBody>
      </p:sp>
      <p:sp>
        <p:nvSpPr>
          <p:cNvPr id="23560" name="Text Box 12"/>
          <p:cNvSpPr txBox="1">
            <a:spLocks noChangeArrowheads="1"/>
          </p:cNvSpPr>
          <p:nvPr/>
        </p:nvSpPr>
        <p:spPr bwMode="auto">
          <a:xfrm>
            <a:off x="990600" y="4419600"/>
            <a:ext cx="1828800" cy="6413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altLang="sr-Latn-RS" b="1"/>
              <a:t>Кондензација хромозома</a:t>
            </a:r>
            <a:endParaRPr lang="en-US" altLang="sr-Latn-RS" b="1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52878"/>
    </mc:Choice>
    <mc:Fallback>
      <p:transition spd="slow" advTm="25287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200400"/>
            <a:ext cx="8675687" cy="2895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sr-Latn-RS" sz="28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800" smtClean="0">
                <a:latin typeface="Arial" panose="020B0604020202020204" pitchFamily="34" charset="0"/>
                <a:cs typeface="Arial" panose="020B0604020202020204" pitchFamily="34" charset="0"/>
              </a:rPr>
              <a:t>   Основни задатак </a:t>
            </a:r>
            <a:r>
              <a:rPr lang="sr-Cyrl-CS" altLang="sr-Latn-RS" sz="2800" smtClean="0">
                <a:latin typeface="Arial" panose="020B0604020202020204" pitchFamily="34" charset="0"/>
                <a:cs typeface="Arial" panose="020B0604020202020204" pitchFamily="34" charset="0"/>
              </a:rPr>
              <a:t>цитогенетике </a:t>
            </a:r>
            <a:r>
              <a:rPr lang="en-US" altLang="sr-Latn-RS" sz="2800" smtClean="0">
                <a:latin typeface="Arial" panose="020B0604020202020204" pitchFamily="34" charset="0"/>
                <a:cs typeface="Arial" panose="020B0604020202020204" pitchFamily="34" charset="0"/>
              </a:rPr>
              <a:t>је проучавање </a:t>
            </a:r>
            <a:r>
              <a:rPr lang="en-US" altLang="sr-Latn-RS" sz="28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изгледа </a:t>
            </a:r>
            <a:r>
              <a:rPr lang="en-US" altLang="sr-Latn-RS" sz="280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altLang="sr-Latn-RS" sz="28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понашања хромозома</a:t>
            </a:r>
            <a:r>
              <a:rPr lang="en-US" altLang="sr-Latn-RS" sz="2800" smtClean="0">
                <a:latin typeface="Arial" panose="020B0604020202020204" pitchFamily="34" charset="0"/>
                <a:cs typeface="Arial" panose="020B0604020202020204" pitchFamily="34" charset="0"/>
              </a:rPr>
              <a:t> током различитих фаза ћелијског циклуса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838200" y="2057400"/>
            <a:ext cx="7543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sr-Latn-RS" sz="3200" b="1">
                <a:solidFill>
                  <a:srgbClr val="C00000"/>
                </a:solidFill>
                <a:cs typeface="Arial" panose="020B0604020202020204" pitchFamily="34" charset="0"/>
              </a:rPr>
              <a:t>ЦИТОГЕНЕТИКА</a:t>
            </a:r>
            <a:r>
              <a:rPr lang="sr-Cyrl-CS" altLang="sr-Latn-RS" sz="2800" b="1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cs typeface="Arial" panose="020B0604020202020204" pitchFamily="34" charset="0"/>
              </a:rPr>
              <a:t>- </a:t>
            </a:r>
            <a:r>
              <a:rPr lang="en-US" altLang="sr-Latn-RS" sz="2800">
                <a:cs typeface="Arial" panose="020B0604020202020204" pitchFamily="34" charset="0"/>
              </a:rPr>
              <a:t>наука која обједињује знања из генетике и цитологије</a:t>
            </a:r>
            <a:endParaRPr lang="sr-Cyrl-CS" altLang="sr-Latn-RS" sz="2800"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9053"/>
    </mc:Choice>
    <mc:Fallback>
      <p:transition spd="slow" advTm="19053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371599"/>
            <a:ext cx="3545114" cy="5042783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title"/>
          </p:nvPr>
        </p:nvSpPr>
        <p:spPr>
          <a:xfrm>
            <a:off x="1219200" y="381000"/>
            <a:ext cx="6324600" cy="609600"/>
          </a:xfrm>
        </p:spPr>
        <p:txBody>
          <a:bodyPr/>
          <a:lstStyle/>
          <a:p>
            <a:pPr algn="ctr" eaLnBrk="1" hangingPunct="1"/>
            <a:r>
              <a:rPr lang="sr-Cyrl-CS" altLang="sr-Latn-R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МЕТАФАЗНИ ХРОМОЗОМ</a:t>
            </a:r>
            <a:endParaRPr lang="en-US" altLang="sr-Latn-R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4628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6249"/>
    </mc:Choice>
    <mc:Fallback>
      <p:transition spd="slow" advTm="56249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pPr algn="ctr" eaLnBrk="1" hangingPunct="1"/>
            <a:r>
              <a:rPr lang="sr-Cyrl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Морфолошка структура хромозома</a:t>
            </a: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79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381000" y="1981200"/>
            <a:ext cx="7848600" cy="4530725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Центромера - примарно сужење</a:t>
            </a: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Хетерохроматин и еухроматин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Секундарно сужење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Теломере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Сателити на акроцентричним 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   хромозомима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80" name="Picture 11" descr="ChromoIllustration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905000"/>
            <a:ext cx="2852738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5864"/>
    </mc:Choice>
    <mc:Fallback>
      <p:transition spd="slow" advTm="45864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173932main_Chromosom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267200"/>
            <a:ext cx="2895600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6324600" cy="1447800"/>
          </a:xfrm>
        </p:spPr>
        <p:txBody>
          <a:bodyPr/>
          <a:lstStyle/>
          <a:p>
            <a:pPr algn="ctr" eaLnBrk="1" hangingPunct="1"/>
            <a:r>
              <a:rPr lang="sr-Cyrl-CS" altLang="sr-Latn-R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ЦЕНТРОМЕРА </a:t>
            </a:r>
            <a:r>
              <a:rPr lang="sr-Cyrl-C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altLang="sr-Latn-R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примарно сужење хромозома </a:t>
            </a:r>
            <a:endParaRPr lang="en-US" altLang="sr-Latn-R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8" name="Rectangle 11"/>
          <p:cNvSpPr>
            <a:spLocks noGrp="1" noChangeArrowheads="1"/>
          </p:cNvSpPr>
          <p:nvPr>
            <p:ph sz="half" idx="1"/>
          </p:nvPr>
        </p:nvSpPr>
        <p:spPr>
          <a:xfrm>
            <a:off x="304800" y="3657600"/>
            <a:ext cx="6553200" cy="2209800"/>
          </a:xfrm>
        </p:spPr>
        <p:txBody>
          <a:bodyPr/>
          <a:lstStyle/>
          <a:p>
            <a:pPr eaLnBrk="1" hangingPunct="1"/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Хромозом са већим бројем центромера - 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полицентричан хромозом</a:t>
            </a:r>
          </a:p>
          <a:p>
            <a:pPr eaLnBrk="1" hangingPunct="1"/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Полицентричан хромозом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НЕ настаје спонтано 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већ (најчешће)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	као последица озрачивања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sr-Latn-RS" sz="24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9" name="Rectangle 12"/>
          <p:cNvSpPr>
            <a:spLocks noGrp="1" noChangeArrowheads="1"/>
          </p:cNvSpPr>
          <p:nvPr>
            <p:ph sz="quarter" idx="2"/>
          </p:nvPr>
        </p:nvSpPr>
        <p:spPr>
          <a:xfrm>
            <a:off x="304800" y="2362200"/>
            <a:ext cx="8305800" cy="1371600"/>
          </a:xfrm>
        </p:spPr>
        <p:txBody>
          <a:bodyPr/>
          <a:lstStyle/>
          <a:p>
            <a:pPr eaLnBrk="1" hangingPunct="1"/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Нормално хромозоми садрже по једну центромеру</a:t>
            </a:r>
          </a:p>
          <a:p>
            <a:pPr eaLnBrk="1" hangingPunct="1"/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Обезбеђује правилну сегрегацију хромозома током ћелијске деобе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800600" y="4267200"/>
            <a:ext cx="335280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631" name="Picture 9" descr="fc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8" y="0"/>
            <a:ext cx="280511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8138"/>
    </mc:Choice>
    <mc:Fallback>
      <p:transition spd="slow" advTm="88138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acrocentr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556" b="25847"/>
          <a:stretch>
            <a:fillRect/>
          </a:stretch>
        </p:blipFill>
        <p:spPr bwMode="auto">
          <a:xfrm>
            <a:off x="671945" y="930275"/>
            <a:ext cx="78486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9"/>
          <p:cNvSpPr txBox="1">
            <a:spLocks noChangeArrowheads="1"/>
          </p:cNvSpPr>
          <p:nvPr/>
        </p:nvSpPr>
        <p:spPr bwMode="auto">
          <a:xfrm>
            <a:off x="1143000" y="2819400"/>
            <a:ext cx="2286000" cy="70167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altLang="sr-Latn-RS" sz="2000" b="1"/>
              <a:t>Метацентричан хромозом</a:t>
            </a:r>
            <a:endParaRPr lang="en-US" altLang="sr-Latn-RS" sz="2000" b="1"/>
          </a:p>
        </p:txBody>
      </p:sp>
      <p:sp>
        <p:nvSpPr>
          <p:cNvPr id="25604" name="Text Box 10"/>
          <p:cNvSpPr txBox="1">
            <a:spLocks noChangeArrowheads="1"/>
          </p:cNvSpPr>
          <p:nvPr/>
        </p:nvSpPr>
        <p:spPr bwMode="auto">
          <a:xfrm>
            <a:off x="3886200" y="3962400"/>
            <a:ext cx="2286000" cy="70167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altLang="sr-Latn-RS" sz="2000" b="1" dirty="0"/>
              <a:t>Акроцентричан хромозом</a:t>
            </a:r>
            <a:endParaRPr lang="en-US" altLang="sr-Latn-RS" sz="2000" b="1" dirty="0"/>
          </a:p>
        </p:txBody>
      </p:sp>
      <p:sp>
        <p:nvSpPr>
          <p:cNvPr id="25605" name="Text Box 11"/>
          <p:cNvSpPr txBox="1">
            <a:spLocks noChangeArrowheads="1"/>
          </p:cNvSpPr>
          <p:nvPr/>
        </p:nvSpPr>
        <p:spPr bwMode="auto">
          <a:xfrm>
            <a:off x="685800" y="5105400"/>
            <a:ext cx="2667000" cy="70167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altLang="sr-Latn-RS" sz="2000" b="1"/>
              <a:t>Субметацентричан хромозом</a:t>
            </a:r>
            <a:endParaRPr lang="en-US" altLang="sr-Latn-RS" sz="2000" b="1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2494"/>
    </mc:Choice>
    <mc:Fallback>
      <p:transition spd="slow" advTm="82494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88392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Хетерохроматин</a:t>
            </a: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– богат АТ паровима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ондензован у интерфази</a:t>
            </a:r>
            <a:endParaRPr lang="sr-Cyrl-CS" altLang="sr-Latn-RS" sz="2200" smtClean="0">
              <a:solidFill>
                <a:srgbClr val="FFFF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касно се реплицира у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фази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функционално неактиван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sr-Latn-RS" sz="2200" smtClean="0">
              <a:solidFill>
                <a:srgbClr val="FFFF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		1. </a:t>
            </a:r>
            <a:r>
              <a:rPr lang="sr-Latn-CS" altLang="sr-Latn-RS" sz="2200" b="1" u="sng" smtClean="0">
                <a:latin typeface="Arial" panose="020B0604020202020204" pitchFamily="34" charset="0"/>
                <a:cs typeface="Arial" panose="020B0604020202020204" pitchFamily="34" charset="0"/>
              </a:rPr>
              <a:t>Конститутивни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- у</a:t>
            </a:r>
            <a:r>
              <a:rPr lang="en-U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региону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центромер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sr-Cyrl-CS" altLang="sr-Latn-RS" sz="2200" smtClean="0">
              <a:solidFill>
                <a:srgbClr val="FFFF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		2. </a:t>
            </a:r>
            <a:r>
              <a:rPr lang="sr-Latn-CS" altLang="sr-Latn-RS" sz="2200" b="1" u="sng" smtClean="0">
                <a:latin typeface="Arial" panose="020B0604020202020204" pitchFamily="34" charset="0"/>
                <a:cs typeface="Arial" panose="020B0604020202020204" pitchFamily="34" charset="0"/>
              </a:rPr>
              <a:t>Факултативни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- представља функционално неактивно 	    стање неких хромозома, нпр. </a:t>
            </a:r>
            <a:r>
              <a:rPr lang="sr-Latn-CS" altLang="sr-Latn-RS" sz="2200" u="sng" smtClean="0">
                <a:latin typeface="Arial" panose="020B0604020202020204" pitchFamily="34" charset="0"/>
                <a:cs typeface="Arial" panose="020B0604020202020204" pitchFamily="34" charset="0"/>
              </a:rPr>
              <a:t>инактивни X хромозом</a:t>
            </a:r>
            <a:endParaRPr lang="en-US" altLang="sr-Latn-RS" sz="2200" u="sng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en-US" altLang="sr-Latn-R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Еухроматин</a:t>
            </a:r>
            <a:r>
              <a:rPr lang="en-US" altLang="sr-Latn-RS" sz="3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 2" panose="05020102010507070707" pitchFamily="18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– богат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CG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паровима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растресит у интерфази</a:t>
            </a:r>
            <a:endParaRPr lang="sr-Cyrl-CS" altLang="sr-Latn-RS" sz="2200" smtClean="0">
              <a:solidFill>
                <a:srgbClr val="FFFF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рано се реплицира у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фази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функционално активан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6324600" cy="1447800"/>
          </a:xfrm>
        </p:spPr>
        <p:txBody>
          <a:bodyPr/>
          <a:lstStyle/>
          <a:p>
            <a:pPr algn="ctr" eaLnBrk="1" hangingPunct="1"/>
            <a:r>
              <a:rPr lang="sr-Cyrl-CS" altLang="sr-Latn-RS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ХРОМАТИН</a:t>
            </a:r>
            <a:r>
              <a:rPr lang="sr-Cyrl-CS" altLang="sr-Latn-RS" sz="3200" b="1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sr-Latn-RS" sz="3200" b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39526"/>
    </mc:Choice>
    <mc:Fallback>
      <p:transition spd="slow" advTm="139526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algn="ctr" eaLnBrk="1" hangingPunct="1"/>
            <a:r>
              <a:rPr lang="en-US" altLang="sr-Latn-RS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sr-Latn-CS" altLang="sr-Latn-RS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Секундарн</a:t>
            </a:r>
            <a:r>
              <a:rPr lang="sr-Cyrl-CS" altLang="sr-Latn-RS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сужење хромозома</a:t>
            </a:r>
            <a:endParaRPr lang="en-US" altLang="sr-Latn-RS" sz="3600" b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209800"/>
            <a:ext cx="7543800" cy="438943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Latn-CS" altLang="sr-Latn-R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Улога</a:t>
            </a:r>
            <a:r>
              <a:rPr lang="sr-Cyrl-CS" altLang="sr-Latn-R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Latn-CS" altLang="sr-Latn-R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организатор нуклеолуса</a:t>
            </a:r>
            <a:endParaRPr lang="sr-Cyrl-CS" altLang="sr-Latn-RS" sz="24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Најуочљивије на </a:t>
            </a:r>
            <a:r>
              <a:rPr lang="sr-Latn-CS" alt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крацима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хромозома 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1, 6, 9, 16 и </a:t>
            </a:r>
            <a:r>
              <a:rPr lang="sr-Latn-CS" alt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крацима акроцентрика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(13, 14, 15, 21, 22)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9230"/>
    </mc:Choice>
    <mc:Fallback>
      <p:transition spd="slow" advTm="7923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algn="ctr" eaLnBrk="1" hangingPunct="1"/>
            <a:r>
              <a:rPr lang="en-US" altLang="sr-Latn-RS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ТЕЛОМЕРЕ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sr-Cyrl-RS" sz="2400" dirty="0" smtClean="0">
                <a:latin typeface="Arial" pitchFamily="34" charset="0"/>
                <a:cs typeface="Arial" pitchFamily="34" charset="0"/>
              </a:rPr>
              <a:t>Теломере су п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риродни  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крајеви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хромозома</a:t>
            </a:r>
            <a:r>
              <a:rPr lang="sr-Cyrl-R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Садр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же </a:t>
            </a:r>
            <a:r>
              <a:rPr lang="sr-Latn-CS" sz="2400" u="sng" dirty="0" smtClean="0">
                <a:latin typeface="Arial" pitchFamily="34" charset="0"/>
                <a:cs typeface="Arial" pitchFamily="34" charset="0"/>
              </a:rPr>
              <a:t>палиндромичне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 секвенце ДНК 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GGG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sr-Cyrl-CS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2400" b="1" u="sng" dirty="0" err="1" smtClean="0">
                <a:latin typeface="Arial" pitchFamily="34" charset="0"/>
                <a:cs typeface="Arial" pitchFamily="34" charset="0"/>
              </a:rPr>
              <a:t>Улога</a:t>
            </a:r>
            <a:r>
              <a:rPr lang="sr-Latn-CS" sz="2400" b="1" u="sng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400" b="1" u="sng" dirty="0" smtClean="0">
              <a:latin typeface="Arial" pitchFamily="34" charset="0"/>
              <a:cs typeface="Arial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одржавање линеарног интегритета хромозома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2.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повезивање хромозома за једарну мембрану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3.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мењају се у току развића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AutoNum type="arabicPeriod"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0934"/>
    </mc:Choice>
    <mc:Fallback>
      <p:transition spd="slow" advTm="80934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95350"/>
          </a:xfrm>
        </p:spPr>
        <p:txBody>
          <a:bodyPr/>
          <a:lstStyle/>
          <a:p>
            <a:pPr algn="ctr" eaLnBrk="1" hangingPunct="1"/>
            <a:r>
              <a:rPr lang="sr-Cyrl-CS" altLang="sr-Latn-RS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Сателити</a:t>
            </a:r>
            <a:endParaRPr lang="en-US" altLang="sr-Latn-RS" sz="3600" b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2488623"/>
            <a:ext cx="4495800" cy="30321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sr-Latn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крајевима 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кратких кракова </a:t>
            </a:r>
            <a:r>
              <a:rPr lang="sr-Latn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акроцентричних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хромозома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Latn-C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Варирају по својој дужини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4" name="Picture 6" descr="fjl127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917" t="54118"/>
          <a:stretch>
            <a:fillRect/>
          </a:stretch>
        </p:blipFill>
        <p:spPr bwMode="auto">
          <a:xfrm>
            <a:off x="4343400" y="2137785"/>
            <a:ext cx="4953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2637"/>
    </mc:Choice>
    <mc:Fallback>
      <p:transition spd="slow" advTm="3263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Хромозоми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У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телесним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елијама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човека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налазе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23 пара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хромозома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sr-Latn-RS" sz="2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диплоидна</a:t>
            </a:r>
            <a:r>
              <a:rPr lang="en-US" altLang="sr-Latn-RS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гарнитура</a:t>
            </a:r>
            <a:r>
              <a:rPr lang="en-US" altLang="sr-Latn-RS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хромозома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тога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22 пара аутозомни 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хромозоми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један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пар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полни хромозоми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sr-Latn-CS" altLang="sr-Latn-RS" sz="2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Женски пол</a:t>
            </a:r>
            <a:r>
              <a:rPr lang="en-U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полни хромозоми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sr-Latn-CS" altLang="sr-Latn-RS" sz="2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Мушки пол</a:t>
            </a:r>
            <a:r>
              <a:rPr lang="en-U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полни хромозоми</a:t>
            </a:r>
            <a:endParaRPr lang="en-U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8481"/>
    </mc:Choice>
    <mc:Fallback>
      <p:transition spd="slow" advTm="3848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r-Cyrl-CS" altLang="sr-Latn-RS" sz="320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sr-Latn-RS" sz="32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Кариотип, кариограм, идиограм</a:t>
            </a:r>
            <a:b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Кариотип</a:t>
            </a:r>
            <a:r>
              <a:rPr lang="en-U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представља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скуп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свих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хромозома у ћелији</a:t>
            </a: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Кариограм</a:t>
            </a:r>
            <a:r>
              <a:rPr lang="en-U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добијамо када хромозоме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фотографи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шемо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изрежемо и поређамо по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облику и величини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. То је </a:t>
            </a:r>
            <a:r>
              <a:rPr lang="en-US" altLang="sr-Latn-R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уређена слика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хромозома!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Идиограм</a:t>
            </a:r>
            <a:r>
              <a:rPr lang="en-U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представља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шематски приказ региона и субрегиона хромозома</a:t>
            </a: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9916"/>
    </mc:Choice>
    <mc:Fallback>
      <p:transition spd="slow" advTm="7991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7696200" cy="11430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	</a:t>
            </a:r>
            <a:r>
              <a:rPr lang="sr-Cyrl-C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Хумани кариотип</a:t>
            </a:r>
            <a:endParaRPr lang="en-US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9" name="Picture 5" descr="karyotype"/>
          <p:cNvPicPr>
            <a:picLocks noChangeAspect="1" noChangeArrowheads="1"/>
          </p:cNvPicPr>
          <p:nvPr/>
        </p:nvPicPr>
        <p:blipFill>
          <a:blip r:embed="rId2" cstate="print">
            <a:lum contras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76400"/>
            <a:ext cx="5210175" cy="493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1867"/>
    </mc:Choice>
    <mc:Fallback>
      <p:transition spd="slow" advTm="41867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karyocolor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" y="1049338"/>
            <a:ext cx="7632700" cy="550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305800" cy="990600"/>
          </a:xfrm>
        </p:spPr>
        <p:txBody>
          <a:bodyPr/>
          <a:lstStyle/>
          <a:p>
            <a:pPr algn="ctr" eaLnBrk="1" hangingPunct="1"/>
            <a:r>
              <a:rPr lang="sr-Latn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sr-Cyrl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Хумани кариограм</a:t>
            </a:r>
            <a:endParaRPr lang="en-US" altLang="sr-Latn-RS" sz="36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0532"/>
    </mc:Choice>
    <mc:Fallback>
      <p:transition spd="slow" advTm="8053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ka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16000"/>
            <a:ext cx="6781800" cy="561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305800" cy="10668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	</a:t>
            </a:r>
            <a:r>
              <a:rPr lang="sr-Cyrl-C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Хумани идиограм</a:t>
            </a:r>
            <a:endParaRPr lang="en-US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1399"/>
    </mc:Choice>
    <mc:Fallback>
      <p:transition spd="slow" advTm="1139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914400"/>
            <a:ext cx="7924800" cy="5715000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Тијо и Леван 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су 1956. год. одредили тачан број хромозома у хуманој соматској ћелији - </a:t>
            </a: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 хромозома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односно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- </a:t>
            </a: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диполоидан број хромозома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 Свака соматска ћелија има 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две гарнитуре 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хромозома, једну пореклом 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 мајке 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а другу 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 оца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sr-Cyrl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sr-Cyrl-CS" altLang="sr-Latn-RS" sz="2200" b="1" u="sng" smtClean="0">
                <a:latin typeface="Arial" panose="020B0604020202020204" pitchFamily="34" charset="0"/>
                <a:cs typeface="Arial" panose="020B0604020202020204" pitchFamily="34" charset="0"/>
              </a:rPr>
              <a:t>Формуле нормалних кариотипова</a:t>
            </a:r>
            <a:r>
              <a:rPr lang="sr-Cyrl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		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46,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XX -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жена</a:t>
            </a: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		46, XY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- мушкарац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altLang="sr-Latn-RS" sz="22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1920"/>
    </mc:Choice>
    <mc:Fallback>
      <p:transition spd="slow" advTm="8192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389438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</a:rPr>
              <a:t>  </a:t>
            </a: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Основна метода у цитогенетици: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CS" altLang="sr-Latn-RS" sz="22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Култура лимфоцита периферне крви</a:t>
            </a:r>
            <a:endParaRPr lang="en-US" altLang="sr-Latn-RS" sz="2200" b="1" i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endParaRPr lang="sr-Cyrl-CS" altLang="sr-Latn-RS" sz="2200" b="1" smtClean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sr-Cyrl-CS" altLang="sr-Latn-RS" sz="2200" b="1" smtClean="0">
                <a:latin typeface="Arial" panose="020B0604020202020204" pitchFamily="34" charset="0"/>
              </a:rPr>
              <a:t>	Поступак добијања микроскопских препарата хуманих хромозома:</a:t>
            </a:r>
          </a:p>
          <a:p>
            <a:pPr>
              <a:buFont typeface="Wingdings 2" panose="05020102010507070707" pitchFamily="18" charset="2"/>
              <a:buNone/>
            </a:pPr>
            <a:endParaRPr lang="sr-Cyrl-CS" altLang="sr-Latn-RS" sz="2200" b="1" smtClean="0">
              <a:latin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</a:rPr>
              <a:t>	1. Култивација лимфоцита периферне крви</a:t>
            </a:r>
          </a:p>
          <a:p>
            <a:pPr>
              <a:buFont typeface="Wingdings 2" panose="05020102010507070707" pitchFamily="18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</a:rPr>
              <a:t>	2. Анализа микроскопских препарата</a:t>
            </a:r>
          </a:p>
          <a:p>
            <a:pPr>
              <a:buFont typeface="Wingdings 2" panose="05020102010507070707" pitchFamily="18" charset="2"/>
              <a:buNone/>
            </a:pPr>
            <a:endParaRPr lang="sr-Cyrl-CS" altLang="sr-Latn-RS" sz="2200" smtClean="0">
              <a:latin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endParaRPr lang="sr-Cyrl-CS" altLang="sr-Latn-RS" sz="2200" smtClean="0">
              <a:latin typeface="Arial" panose="020B060402020202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sr-Cyrl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altLang="sr-Latn-RS" sz="22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1154"/>
    </mc:Choice>
    <mc:Fallback>
      <p:transition spd="slow" advTm="41154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1235</TotalTime>
  <Words>480</Words>
  <Application>Microsoft Office PowerPoint</Application>
  <PresentationFormat>On-screen Show (4:3)</PresentationFormat>
  <Paragraphs>152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Slide 1</vt:lpstr>
      <vt:lpstr>Slide 2</vt:lpstr>
      <vt:lpstr>             Хромозоми</vt:lpstr>
      <vt:lpstr> Кариотип, кариограм, идиограм </vt:lpstr>
      <vt:lpstr>  Хумани кариотип</vt:lpstr>
      <vt:lpstr>  Хумани кариограм</vt:lpstr>
      <vt:lpstr>  Хумани идиограм</vt:lpstr>
      <vt:lpstr>Slide 8</vt:lpstr>
      <vt:lpstr>Slide 9</vt:lpstr>
      <vt:lpstr>Slide 10</vt:lpstr>
      <vt:lpstr>Микроскопирање хромозомских гарнитура</vt:lpstr>
      <vt:lpstr> Хемијски састав хромозома  </vt:lpstr>
      <vt:lpstr>Slide 13</vt:lpstr>
      <vt:lpstr>Протеини хромозома</vt:lpstr>
      <vt:lpstr>Хистонски протеини - хистони</vt:lpstr>
      <vt:lpstr>Нуклеозом - основна репетитивна секвенца хроматина (октамер)</vt:lpstr>
      <vt:lpstr>Нехистонски протеини - хертони, кисели, резидуални протеини</vt:lpstr>
      <vt:lpstr>Физичка топографија хромозома</vt:lpstr>
      <vt:lpstr>Slide 19</vt:lpstr>
      <vt:lpstr>МЕТАФАЗНИ ХРОМОЗОМ</vt:lpstr>
      <vt:lpstr>Морфолошка структура хромозома</vt:lpstr>
      <vt:lpstr>1. ЦЕНТРОМЕРА  примарно сужење хромозома </vt:lpstr>
      <vt:lpstr>Slide 23</vt:lpstr>
      <vt:lpstr>2. ХРОМАТИН </vt:lpstr>
      <vt:lpstr>3. Секундарно сужење хромозома</vt:lpstr>
      <vt:lpstr>4. ТЕЛОМЕРЕ</vt:lpstr>
      <vt:lpstr>5. Сателити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CITOGENETIKA</dc:title>
  <dc:creator>prodekan 01</dc:creator>
  <cp:lastModifiedBy>Korisnik</cp:lastModifiedBy>
  <cp:revision>189</cp:revision>
  <dcterms:created xsi:type="dcterms:W3CDTF">2005-09-14T10:09:48Z</dcterms:created>
  <dcterms:modified xsi:type="dcterms:W3CDTF">2021-08-27T14:05:48Z</dcterms:modified>
</cp:coreProperties>
</file>