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304" r:id="rId2"/>
    <p:sldId id="274" r:id="rId3"/>
    <p:sldId id="291" r:id="rId4"/>
    <p:sldId id="275" r:id="rId5"/>
    <p:sldId id="292" r:id="rId6"/>
    <p:sldId id="276" r:id="rId7"/>
    <p:sldId id="309" r:id="rId8"/>
    <p:sldId id="310" r:id="rId9"/>
    <p:sldId id="293" r:id="rId10"/>
    <p:sldId id="311" r:id="rId11"/>
    <p:sldId id="294" r:id="rId12"/>
    <p:sldId id="297" r:id="rId13"/>
    <p:sldId id="298" r:id="rId14"/>
    <p:sldId id="299" r:id="rId15"/>
    <p:sldId id="30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3300"/>
    <a:srgbClr val="FF00FF"/>
    <a:srgbClr val="9933FF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D9482B7-465D-4048-8862-84017CFCBA0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500102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3095D-A994-46D7-9EDD-1DC8BC03C44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684889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5914B-97B3-49D7-B3EF-0C33CF6771B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03522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18456-6D01-4C8A-AE7C-E5B151E95D5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01816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DF9AAED-23BC-425E-BAC3-9DD4D0BF89D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46716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73C5-B706-441B-9DB9-D70877D9B6D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86944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B1F60-8EF8-47EF-A039-4FB3205736E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86396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2F552-083D-4D13-A112-C93C49E20D5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40238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F65BB-9F4D-48A8-832B-1BE92ABB4DF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66344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6BDE0-6B02-4829-83DA-C58E001E927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76240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B7F679A-3263-480B-AB29-4A9C706F513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83274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98AAEA43-6DEC-46C4-BBA7-24CE11A66B88}" type="slidenum">
              <a:rPr lang="en-US" altLang="sr-Latn-RS"/>
              <a:pPr/>
              <a:t>‹#›</a:t>
            </a:fld>
            <a:endParaRPr lang="en-US" altLang="sr-Latn-R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2" r:id="rId2"/>
    <p:sldLayoutId id="2147483953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54" r:id="rId9"/>
    <p:sldLayoutId id="2147483948" r:id="rId10"/>
    <p:sldLayoutId id="21474839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genetics.utah.edu/content/basics/karyotype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0" y="1143000"/>
            <a:ext cx="9144000" cy="4389438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sr-Cyrl-CS" altLang="sr-Latn-R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Cyrl-RS" altLang="sr-Latn-RS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sr-Cyrl-CS" altLang="sr-Latn-RS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ежба:</a:t>
            </a:r>
          </a:p>
          <a:p>
            <a:pPr algn="ctr">
              <a:buNone/>
            </a:pPr>
            <a:r>
              <a:rPr lang="sr-Latn-CS" altLang="sr-Latn-RS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Стандардизација хуманог кариотипа</a:t>
            </a:r>
            <a:endParaRPr lang="sr-Cyrl-CS" altLang="sr-Latn-RS" sz="4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endParaRPr lang="en-US" altLang="sr-Latn-RS" sz="4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2645"/>
    </mc:Choice>
    <mc:Fallback>
      <p:transition spd="slow" advTm="2264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543800" cy="1143000"/>
          </a:xfrm>
        </p:spPr>
        <p:txBody>
          <a:bodyPr/>
          <a:lstStyle/>
          <a:p>
            <a:pPr eaLnBrk="1" hangingPunct="1"/>
            <a:r>
              <a:rPr lang="en-U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r-Cyrl-C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трака</a:t>
            </a:r>
            <a:endParaRPr lang="en-US" altLang="sr-Latn-RS" sz="34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89138"/>
            <a:ext cx="8675687" cy="4114800"/>
          </a:xfrm>
        </p:spPr>
        <p:txBody>
          <a:bodyPr/>
          <a:lstStyle/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Заснива се на излагању хромозома </a:t>
            </a:r>
            <a:r>
              <a:rPr lang="sr-Cyrl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температурном третману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, а затим се примењује </a:t>
            </a:r>
            <a:r>
              <a:rPr lang="sr-Cyrl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нефлуоресцентна боја</a:t>
            </a: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Хромозоми су поречно испругани</a:t>
            </a:r>
          </a:p>
          <a:p>
            <a:pPr eaLnBrk="1" hangingPunct="1"/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региони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еухроматина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Светле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региони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хетерохроматина</a:t>
            </a:r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1771"/>
    </mc:Choice>
    <mc:Fallback>
      <p:transition spd="slow" advTm="3177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43000"/>
            <a:ext cx="4114800" cy="1431925"/>
          </a:xfrm>
        </p:spPr>
        <p:txBody>
          <a:bodyPr/>
          <a:lstStyle/>
          <a:p>
            <a:pPr eaLnBrk="1" hangingPunct="1"/>
            <a:r>
              <a:rPr lang="en-U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Cyrl-C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техника  трака</a:t>
            </a:r>
            <a:endParaRPr lang="en-US" altLang="sr-Latn-RS" sz="34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200400"/>
            <a:ext cx="9144000" cy="4391025"/>
          </a:xfrm>
        </p:spPr>
        <p:txBody>
          <a:bodyPr/>
          <a:lstStyle/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Користи се у: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ојењу центромерног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хетерохроматина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б) бојењу хетерохроматина секундарних констрикција,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в) у анализи мејотичких хромозома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Не омогућава прецизну идентификацију сваког хромозомског пара понаособ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5181600" y="0"/>
          <a:ext cx="3962400" cy="3122613"/>
        </p:xfrm>
        <a:graphic>
          <a:graphicData uri="http://schemas.openxmlformats.org/presentationml/2006/ole">
            <p:oleObj spid="_x0000_s41996" name="Photo Editor Photo" r:id="rId3" imgW="9523810" imgH="7144747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0467"/>
    </mc:Choice>
    <mc:Fallback>
      <p:transition spd="slow" advTm="9046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914400"/>
          </a:xfrm>
        </p:spPr>
        <p:txBody>
          <a:bodyPr/>
          <a:lstStyle/>
          <a:p>
            <a:pPr algn="ctr" eaLnBrk="1" hangingPunct="1"/>
            <a:r>
              <a:rPr lang="sr-Cyrl-C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</a:t>
            </a:r>
            <a:r>
              <a:rPr lang="en-U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трака          Техника </a:t>
            </a:r>
            <a:r>
              <a:rPr lang="en-U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sr-Cyrl-C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трака</a:t>
            </a:r>
            <a:endParaRPr lang="en-US" altLang="sr-Latn-RS" sz="34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1" name="Picture 4" descr="R band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5763" y="1752600"/>
            <a:ext cx="4948237" cy="4629150"/>
          </a:xfrm>
          <a:noFill/>
        </p:spPr>
      </p:pic>
      <p:pic>
        <p:nvPicPr>
          <p:cNvPr id="43012" name="Picture 5" descr="pivt8"/>
          <p:cNvPicPr>
            <a:picLocks noChangeAspect="1" noChangeArrowheads="1"/>
          </p:cNvPicPr>
          <p:nvPr/>
        </p:nvPicPr>
        <p:blipFill>
          <a:blip r:embed="rId3" cstate="print">
            <a:lum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4090988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7348"/>
    </mc:Choice>
    <mc:Fallback>
      <p:transition spd="slow" advTm="1734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5563"/>
            <a:ext cx="5897563" cy="661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1946275" y="15240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>
                <a:solidFill>
                  <a:srgbClr val="FF0000"/>
                </a:solidFill>
                <a:latin typeface="Tahoma" panose="020B0604030504040204" pitchFamily="34" charset="0"/>
              </a:rPr>
              <a:t>  G    Q    R    C     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8933"/>
    </mc:Choice>
    <mc:Fallback>
      <p:transition spd="slow" advTm="2893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46831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 descr="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196975"/>
            <a:ext cx="4362450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3946"/>
    </mc:Choice>
    <mc:Fallback>
      <p:transition spd="slow" advTm="4394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Хромозоми - кариограм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7543800" cy="1752600"/>
          </a:xfrm>
          <a:solidFill>
            <a:schemeClr val="accent2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dirty="0" smtClean="0">
                <a:hlinkClick r:id="rId2"/>
              </a:rPr>
              <a:t>https://learn.genetics.utah.edu/content/basics/karyotype/</a:t>
            </a:r>
            <a:endParaRPr lang="en-US" altLang="sr-Latn-R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sr-Latn-R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4385"/>
    </mc:Choice>
    <mc:Fallback>
      <p:transition spd="slow" advTm="2438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Стандардизација хуманог кариотипа</a:t>
            </a:r>
            <a:endParaRPr lang="en-US" altLang="sr-Latn-R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Извршена на скуповима у Денверу 1960., Лондону 1963., Чикагу 1966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и Паризу 1971.</a:t>
            </a: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Денвер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дефинисан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кариотип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, класификација хромозома на основу три параметра, полни X хромозом сврстан у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групу, а Y у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групу.</a:t>
            </a: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Лондон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примена ауторадиографске методе, уочени су сателити на акроцентричним хромозомима, проучаван је Y хромозом.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6382"/>
    </mc:Choice>
    <mc:Fallback>
      <p:transition spd="slow" advTm="15638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7543800" cy="1108075"/>
          </a:xfrm>
        </p:spPr>
        <p:txBody>
          <a:bodyPr/>
          <a:lstStyle/>
          <a:p>
            <a:pPr algn="ctr" eaLnBrk="1" hangingPunct="1"/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Чикаго</a:t>
            </a:r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1966. </a:t>
            </a:r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838200"/>
            <a:ext cx="7615238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400" smtClean="0"/>
              <a:t> </a:t>
            </a:r>
            <a:endParaRPr lang="en-US" altLang="sr-Latn-RS" sz="24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400" smtClean="0"/>
              <a:t> </a:t>
            </a:r>
            <a:endParaRPr lang="en-US" altLang="sr-Latn-RS" sz="24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Коначна стандардизација хуманог кариотип и подела хромозома по групама: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А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1. и 3. пар метацентрични, 2. пар субметацентрични;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4. и 5. пар субметацентрични;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6-12. пара, субметацентрични;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вој групи припадају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хромозоми;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13, 14. и 15. пар акроцентрични;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Е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16. пар метацентричан, 17. и 18. пар субметацентрични;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19. и 20. пар метацентричи;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sr-Latn-R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 група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21. и 22. пар акроцентрични;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хромозом по величини може варирати од величине 17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ог до величине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22-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ог хромозома.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2742"/>
    </mc:Choice>
    <mc:Fallback>
      <p:transition spd="slow" advTm="13274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Чикаго</a:t>
            </a:r>
            <a:r>
              <a:rPr lang="en-US" altLang="sr-Latn-R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хромозоми су разврстани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7 група (A, B, C, D, E, F 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G)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9" name="Picture 5" descr="solidktp"/>
          <p:cNvPicPr>
            <a:picLocks noChangeAspect="1" noChangeArrowheads="1"/>
          </p:cNvPicPr>
          <p:nvPr/>
        </p:nvPicPr>
        <p:blipFill>
          <a:blip r:embed="rId2" cstate="print">
            <a:lum contras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477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6756"/>
    </mc:Choice>
    <mc:Fallback>
      <p:transition spd="slow" advTm="2675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81000"/>
            <a:ext cx="5638800" cy="1143000"/>
          </a:xfrm>
        </p:spPr>
        <p:txBody>
          <a:bodyPr/>
          <a:lstStyle/>
          <a:p>
            <a:pPr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Номенклатура</a:t>
            </a:r>
            <a:r>
              <a:rPr lang="sr-Cyrl-CS" altLang="sr-Latn-RS" sz="32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sr-Latn-RS" sz="3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981200"/>
            <a:ext cx="6172200" cy="4530725"/>
          </a:xfrm>
        </p:spPr>
        <p:txBody>
          <a:bodyPr/>
          <a:lstStyle/>
          <a:p>
            <a:pPr eaLnBrk="1" hangingPunct="1"/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Нормалан кариотип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- 46,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женски кариотип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- 46, XY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мушки кариотип</a:t>
            </a:r>
          </a:p>
          <a:p>
            <a:pPr eaLnBrk="1" hangingPunct="1">
              <a:buFontTx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Аберантни кариотип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- 47, XX/XY (+21)</a:t>
            </a:r>
            <a:r>
              <a:rPr lang="sr-Cyrl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Даунов синдром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- 47, XX/XY (+18)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Едвардсов синдром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2151"/>
    </mc:Choice>
    <mc:Fallback>
      <p:transition spd="slow" advTm="12215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sr-Latn-RS" sz="3200" smtClean="0">
                <a:solidFill>
                  <a:srgbClr val="FFFF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sr-Latn-RS" sz="3200" smtClean="0">
                <a:solidFill>
                  <a:srgbClr val="FFFF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sr-Latn-RS" sz="3200" smtClean="0">
                <a:solidFill>
                  <a:srgbClr val="FFFF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sr-Latn-RS" sz="3200" smtClean="0">
                <a:solidFill>
                  <a:srgbClr val="FFFF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Париз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1971. год 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технике </a:t>
            </a:r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диференцијалног 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бојења хромозома</a:t>
            </a:r>
            <a:r>
              <a:rPr lang="en-U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7" name="Rectangle 13"/>
          <p:cNvSpPr>
            <a:spLocks noGrp="1" noChangeArrowheads="1"/>
          </p:cNvSpPr>
          <p:nvPr>
            <p:ph idx="1"/>
          </p:nvPr>
        </p:nvSpPr>
        <p:spPr>
          <a:xfrm>
            <a:off x="2514600" y="2286000"/>
            <a:ext cx="3810000" cy="43894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техника</a:t>
            </a:r>
            <a:endParaRPr lang="sr-Cyrl-C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техника</a:t>
            </a:r>
            <a:endParaRPr lang="sr-Cyrl-C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техника</a:t>
            </a:r>
            <a:endParaRPr lang="sr-Cyrl-C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техника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3396"/>
    </mc:Choice>
    <mc:Fallback>
      <p:transition spd="slow" advTm="7339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017587"/>
          </a:xfrm>
        </p:spPr>
        <p:txBody>
          <a:bodyPr/>
          <a:lstStyle/>
          <a:p>
            <a:pPr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Cyrl-C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техника трака</a:t>
            </a:r>
            <a:endParaRPr lang="en-US" altLang="sr-Latn-RS" sz="34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00213"/>
            <a:ext cx="8367712" cy="4868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најпримењенија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омогућава </a:t>
            </a:r>
            <a:r>
              <a:rPr lang="sr-Cyrl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брзу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прецизну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идентификацију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сваког хромозомског пара понаособ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трипсин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sr-Cyrl-C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гимза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(нефлуоресцентна боја)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хромозоми попречно испругани целом дужином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</a:t>
            </a: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</a:t>
            </a:r>
            <a:r>
              <a:rPr lang="en-U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хетерохроматина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Светле</a:t>
            </a: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региони 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еухроматина</a:t>
            </a:r>
          </a:p>
          <a:p>
            <a:pPr eaLnBrk="1" hangingPunct="1">
              <a:lnSpc>
                <a:spcPct val="90000"/>
              </a:lnSpc>
            </a:pPr>
            <a:endParaRPr lang="en-US" altLang="sr-Latn-R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7864"/>
    </mc:Choice>
    <mc:Fallback>
      <p:transition spd="slow" advTm="5786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914400"/>
          </a:xfrm>
        </p:spPr>
        <p:txBody>
          <a:bodyPr/>
          <a:lstStyle/>
          <a:p>
            <a:pPr algn="ctr" eaLnBrk="1" hangingPunct="1"/>
            <a:r>
              <a:rPr lang="en-U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техника</a:t>
            </a:r>
            <a:r>
              <a:rPr lang="sr-Cyrl-CS" altLang="sr-Latn-RS" sz="3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sr-Latn-RS" sz="34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5" name="Picture 5" descr="karyo-2"/>
          <p:cNvPicPr>
            <a:picLocks noChangeAspect="1" noChangeArrowheads="1"/>
          </p:cNvPicPr>
          <p:nvPr/>
        </p:nvPicPr>
        <p:blipFill>
          <a:blip r:embed="rId2" cstate="print">
            <a:lum contras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95388"/>
            <a:ext cx="5489575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5380"/>
    </mc:Choice>
    <mc:Fallback>
      <p:transition spd="slow" advTm="2538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3886200" cy="1431925"/>
          </a:xfrm>
        </p:spPr>
        <p:txBody>
          <a:bodyPr/>
          <a:lstStyle/>
          <a:p>
            <a:pPr eaLnBrk="1" hangingPunct="1"/>
            <a:r>
              <a:rPr lang="en-US" altLang="sr-Latn-RS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техника</a:t>
            </a:r>
            <a:r>
              <a:rPr lang="en-U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трака</a:t>
            </a:r>
            <a:endParaRPr lang="en-US" altLang="sr-Latn-RS" sz="34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057400"/>
            <a:ext cx="8964612" cy="4322763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Техника флуоресценције</a:t>
            </a: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заснива се на примени флуоресцентне боје (квинакрин-хлорид)</a:t>
            </a:r>
          </a:p>
          <a:p>
            <a:pPr eaLnBrk="1" hangingPunct="1"/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хромозоми су попречно испругани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региони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еухроматина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Светле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пруге – региони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хетерохроматина</a:t>
            </a:r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4532313" y="0"/>
          <a:ext cx="4611687" cy="3124200"/>
        </p:xfrm>
        <a:graphic>
          <a:graphicData uri="http://schemas.openxmlformats.org/presentationml/2006/ole">
            <p:oleObj spid="_x0000_s39948" name="Photo Editor Photo" r:id="rId3" imgW="5714286" imgH="4247619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2971"/>
    </mc:Choice>
    <mc:Fallback>
      <p:transition spd="slow" advTm="4297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1251</TotalTime>
  <Words>408</Words>
  <Application>Microsoft Office PowerPoint</Application>
  <PresentationFormat>On-screen Show (4:3)</PresentationFormat>
  <Paragraphs>69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Flow</vt:lpstr>
      <vt:lpstr>Photo Editor Photo</vt:lpstr>
      <vt:lpstr>Slide 1</vt:lpstr>
      <vt:lpstr>Стандардизација хуманог кариотипа</vt:lpstr>
      <vt:lpstr>III Чикаго 1966. год.</vt:lpstr>
      <vt:lpstr>Чикаго - хромозоми су разврстани у 7 група (A, B, C, D, E, F и G)</vt:lpstr>
      <vt:lpstr>Номенклатура:</vt:lpstr>
      <vt:lpstr>  Париз 1971. год - технике диференцијалног бојења хромозома: </vt:lpstr>
      <vt:lpstr>    1. G техника трака</vt:lpstr>
      <vt:lpstr>G техника </vt:lpstr>
      <vt:lpstr>2. Q техника трака</vt:lpstr>
      <vt:lpstr>3. R техника трака</vt:lpstr>
      <vt:lpstr>4. С техника  трака</vt:lpstr>
      <vt:lpstr>Техника G трака          Техника R трака</vt:lpstr>
      <vt:lpstr>Slide 13</vt:lpstr>
      <vt:lpstr>Slide 14</vt:lpstr>
      <vt:lpstr>    Хромозоми - кариограм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CITOGENETIKA</dc:title>
  <dc:creator>prodekan 01</dc:creator>
  <cp:lastModifiedBy>Korisnik</cp:lastModifiedBy>
  <cp:revision>190</cp:revision>
  <dcterms:created xsi:type="dcterms:W3CDTF">2005-09-14T10:09:48Z</dcterms:created>
  <dcterms:modified xsi:type="dcterms:W3CDTF">2021-08-27T14:06:29Z</dcterms:modified>
</cp:coreProperties>
</file>